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7"/>
  </p:notesMasterIdLst>
  <p:sldIdLst>
    <p:sldId id="258" r:id="rId2"/>
    <p:sldId id="306" r:id="rId3"/>
    <p:sldId id="309" r:id="rId4"/>
    <p:sldId id="310" r:id="rId5"/>
    <p:sldId id="311" r:id="rId6"/>
  </p:sldIdLst>
  <p:sldSz cx="9144000" cy="5143500" type="screen16x9"/>
  <p:notesSz cx="6735763" cy="98663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Medium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6D2B5B-49CC-4BBB-A043-EE1D3A6D500D}">
  <a:tblStyle styleId="{7B6D2B5B-49CC-4BBB-A043-EE1D3A6D500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7" autoAdjust="0"/>
    <p:restoredTop sz="94660"/>
  </p:normalViewPr>
  <p:slideViewPr>
    <p:cSldViewPr snapToGrid="0">
      <p:cViewPr varScale="1">
        <p:scale>
          <a:sx n="181" d="100"/>
          <a:sy n="18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- Right">
  <p:cSld name="CUSTOM_8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5975" y="2412225"/>
            <a:ext cx="424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0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2"/>
          </p:nvPr>
        </p:nvSpPr>
        <p:spPr>
          <a:xfrm>
            <a:off x="463975" y="2826650"/>
            <a:ext cx="4032000" cy="20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ts val="1600"/>
              <a:buFont typeface="Roboto"/>
              <a:buNone/>
              <a:defRPr sz="1600">
                <a:solidFill>
                  <a:srgbClr val="A0A0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95300" y="695225"/>
            <a:ext cx="755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 Medium"/>
              <a:buNone/>
              <a:defRPr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85225" y="1668825"/>
            <a:ext cx="64029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1781610" y="1817126"/>
            <a:ext cx="5553335" cy="20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0" dirty="0">
                <a:solidFill>
                  <a:srgbClr val="193441"/>
                </a:solidFill>
              </a:rPr>
              <a:t>AGENDA</a:t>
            </a:r>
            <a:endParaRPr sz="10000" dirty="0">
              <a:solidFill>
                <a:srgbClr val="19344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310248-4900-23F9-BE28-76A70923B453}"/>
              </a:ext>
            </a:extLst>
          </p:cNvPr>
          <p:cNvSpPr txBox="1"/>
          <p:nvPr/>
        </p:nvSpPr>
        <p:spPr>
          <a:xfrm>
            <a:off x="2002836" y="3496811"/>
            <a:ext cx="4572000" cy="78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r-FR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DATE: DU 01  AU 04 NOVEMBRE 2022</a:t>
            </a:r>
            <a:endParaRPr lang="fr-CD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fr-FR" sz="1400" b="1" dirty="0"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HEURE : </a:t>
            </a:r>
            <a:r>
              <a:rPr lang="fr-FR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9</a:t>
            </a:r>
            <a:r>
              <a:rPr lang="fr-FR" sz="1400" b="1" dirty="0">
                <a:effectLst/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H00-16H30</a:t>
            </a:r>
          </a:p>
          <a:p>
            <a:pPr lvl="0" algn="ctr">
              <a:lnSpc>
                <a:spcPct val="107000"/>
              </a:lnSpc>
            </a:pPr>
            <a:r>
              <a:rPr lang="fr-FR" b="1" dirty="0"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LIEU: SALLE DES PROMOTIONS MGR LUC GILLON</a:t>
            </a:r>
            <a:endParaRPr lang="fr-CD" sz="1100" dirty="0">
              <a:effectLst/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90" y="126467"/>
            <a:ext cx="5899355" cy="21827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4" b="39637"/>
          <a:stretch/>
        </p:blipFill>
        <p:spPr>
          <a:xfrm>
            <a:off x="6673644" y="4280680"/>
            <a:ext cx="2224629" cy="69250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268B920-50F1-6921-67EE-C879A0E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670" y="62576"/>
            <a:ext cx="2908695" cy="530942"/>
          </a:xfrm>
          <a:solidFill>
            <a:srgbClr val="00B0F0"/>
          </a:solidFill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PROGRAMME</a:t>
            </a:r>
          </a:p>
        </p:txBody>
      </p:sp>
      <p:pic>
        <p:nvPicPr>
          <p:cNvPr id="3074" name="Picture 6" descr="Temps d'échange citoyen mardi 7 Novembre 2017 – Ardennes Allait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58" y="6969125"/>
            <a:ext cx="3568700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21358" y="10687050"/>
            <a:ext cx="3648075" cy="914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 CITOYEN AVEC  LA COMMUNAUTE UNIVERSITAIRE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40229"/>
              </p:ext>
            </p:extLst>
          </p:nvPr>
        </p:nvGraphicFramePr>
        <p:xfrm>
          <a:off x="114300" y="673676"/>
          <a:ext cx="8915399" cy="42311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9946">
                  <a:extLst>
                    <a:ext uri="{9D8B030D-6E8A-4147-A177-3AD203B41FA5}">
                      <a16:colId xmlns:a16="http://schemas.microsoft.com/office/drawing/2014/main" val="3236263946"/>
                    </a:ext>
                  </a:extLst>
                </a:gridCol>
                <a:gridCol w="4709394">
                  <a:extLst>
                    <a:ext uri="{9D8B030D-6E8A-4147-A177-3AD203B41FA5}">
                      <a16:colId xmlns:a16="http://schemas.microsoft.com/office/drawing/2014/main" val="3840318832"/>
                    </a:ext>
                  </a:extLst>
                </a:gridCol>
                <a:gridCol w="2676059">
                  <a:extLst>
                    <a:ext uri="{9D8B030D-6E8A-4147-A177-3AD203B41FA5}">
                      <a16:colId xmlns:a16="http://schemas.microsoft.com/office/drawing/2014/main" val="2653796942"/>
                    </a:ext>
                  </a:extLst>
                </a:gridCol>
              </a:tblGrid>
              <a:tr h="14714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PREMIER JOUR </a:t>
                      </a:r>
                      <a:endParaRPr lang="en-US" sz="10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+mj-lt"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233028010"/>
                  </a:ext>
                </a:extLst>
              </a:tr>
              <a:tr h="14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Heure </a:t>
                      </a:r>
                      <a:endParaRPr lang="en-US" sz="10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Activité </a:t>
                      </a:r>
                      <a:endParaRPr lang="en-US" sz="10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Intervenant</a:t>
                      </a:r>
                      <a:endParaRPr lang="en-US" sz="10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08265"/>
                  </a:ext>
                </a:extLst>
              </a:tr>
              <a:tr h="30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+mj-lt"/>
                        </a:rPr>
                        <a:t>8h30 - 9h00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D" sz="105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Accueil</a:t>
                      </a:r>
                      <a:r>
                        <a:rPr lang="fr-CD" sz="105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et installation des participants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D" sz="105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Inscriptions sur la liste de présence et distribution des badges </a:t>
                      </a: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5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Protocole</a:t>
                      </a:r>
                      <a:r>
                        <a:rPr lang="fr-CD" sz="1050" baseline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comité d’organisation</a:t>
                      </a:r>
                      <a:endParaRPr lang="fr-CD" sz="105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157344844"/>
                  </a:ext>
                </a:extLst>
              </a:tr>
              <a:tr h="14959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5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Séquence</a:t>
                      </a:r>
                      <a:r>
                        <a:rPr lang="fr-CD" sz="1050" baseline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: Cérémonie d’ouverture officielle</a:t>
                      </a:r>
                      <a:endParaRPr lang="fr-CD" sz="105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717041818"/>
                  </a:ext>
                </a:extLst>
              </a:tr>
              <a:tr h="623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+mj-lt"/>
                        </a:rPr>
                        <a:t>9h00- 9h30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Exécution des hymnes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Mot de Bienvenue de Monsieur le Recteur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Discours d’ouverture de  Son Excellence Monsieur le Ministre de l’ESU ou son Représentant </a:t>
                      </a: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5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Modérateur </a:t>
                      </a: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00970"/>
                  </a:ext>
                </a:extLst>
              </a:tr>
              <a:tr h="14714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5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Séquence</a:t>
                      </a:r>
                      <a:r>
                        <a:rPr lang="fr-CD" sz="105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 : Université de Kinshasa,  Vision </a:t>
                      </a:r>
                      <a:r>
                        <a:rPr lang="fr-CD" sz="105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horizon 2027</a:t>
                      </a:r>
                      <a:r>
                        <a:rPr lang="fr-CD" sz="105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, atouts et défis/ Attentes des différents corps de l’Université de Kinshasa </a:t>
                      </a:r>
                      <a:endParaRPr lang="fr-CD" sz="105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38520"/>
                  </a:ext>
                </a:extLst>
              </a:tr>
              <a:tr h="7818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50" dirty="0">
                          <a:effectLst/>
                          <a:latin typeface="+mj-lt"/>
                        </a:rPr>
                        <a:t>9h30 - 10h30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Présentation de Monsieur le Recteur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Représentant des professeurs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Représentant des cadres scientifiques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Représentant du corps Administratif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Représentant des étudiants</a:t>
                      </a: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5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Modérateur</a:t>
                      </a: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5154796"/>
                  </a:ext>
                </a:extLst>
              </a:tr>
              <a:tr h="14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+mj-lt"/>
                        </a:rPr>
                        <a:t>10h30 – 11h00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 Suspension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+ photo de famille+ Pause-Café 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50" noProof="0" dirty="0">
                          <a:effectLst/>
                          <a:latin typeface="+mj-lt"/>
                        </a:rPr>
                        <a:t>Facilitateur</a:t>
                      </a:r>
                      <a:r>
                        <a:rPr lang="fr-CD" sz="1050" baseline="0" noProof="0" dirty="0">
                          <a:effectLst/>
                          <a:latin typeface="+mj-lt"/>
                        </a:rPr>
                        <a:t> + </a:t>
                      </a:r>
                      <a:r>
                        <a:rPr lang="fr-CD" sz="1050" noProof="0" dirty="0">
                          <a:effectLst/>
                          <a:latin typeface="+mj-lt"/>
                        </a:rPr>
                        <a:t>Modérateur</a:t>
                      </a:r>
                      <a:endParaRPr lang="fr-CD" sz="105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06690470"/>
                  </a:ext>
                </a:extLst>
              </a:tr>
              <a:tr h="17505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5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Séquence</a:t>
                      </a:r>
                      <a:r>
                        <a:rPr lang="fr-CD" sz="105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3 : Cadrage des axes stratégiques et Débat</a:t>
                      </a:r>
                      <a:endParaRPr lang="fr-CD" sz="105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1007127129"/>
                  </a:ext>
                </a:extLst>
              </a:tr>
              <a:tr h="622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Exposés orientation</a:t>
                      </a: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1.« Éthique et responsabilité sociétale des universités face à la population »</a:t>
                      </a:r>
                      <a:r>
                        <a:rPr lang="fr-US" sz="10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US" sz="10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2.</a:t>
                      </a:r>
                      <a:r>
                        <a:rPr lang="fr-FR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« </a:t>
                      </a:r>
                      <a:r>
                        <a:rPr lang="fr-FR" sz="10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Recherche scientifique de nouvelle génération au service des défis des secteurs</a:t>
                      </a:r>
                      <a:r>
                        <a:rPr lang="fr-BE" sz="10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»</a:t>
                      </a:r>
                      <a:r>
                        <a:rPr lang="fr-US" sz="10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r-US" sz="10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Éminence Fridolin Cardinal </a:t>
                      </a:r>
                      <a:r>
                        <a:rPr lang="fr-FR" sz="105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Ambongo</a:t>
                      </a:r>
                      <a:endParaRPr lang="fr-FR" sz="105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Professeur </a:t>
                      </a:r>
                      <a:r>
                        <a:rPr lang="fr-FR" sz="105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Muyembe</a:t>
                      </a:r>
                      <a:r>
                        <a:rPr lang="fr-FR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Jean-Jacques</a:t>
                      </a:r>
                      <a:r>
                        <a:rPr lang="fr-US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endParaRPr lang="fr-CD" sz="105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863393"/>
                  </a:ext>
                </a:extLst>
              </a:tr>
              <a:tr h="154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11h00-11h50</a:t>
                      </a:r>
                      <a:endParaRPr lang="en-US" sz="10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r>
                        <a:rPr lang="fr-FR" sz="105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Présentation</a:t>
                      </a:r>
                      <a:r>
                        <a:rPr lang="fr-FR" sz="105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des axes stratégiques </a:t>
                      </a:r>
                      <a:endParaRPr lang="fr-FR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5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Facilitateur + Modérateur</a:t>
                      </a:r>
                      <a:r>
                        <a:rPr lang="fr-CD" sz="1050" b="0" i="0" u="none" strike="noStrike" cap="non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r-CD" sz="105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66262"/>
                  </a:ext>
                </a:extLst>
              </a:tr>
              <a:tr h="14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11h50-12h30</a:t>
                      </a:r>
                      <a:endParaRPr lang="en-US" sz="10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Discussions et Échanges </a:t>
                      </a: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5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654705"/>
                  </a:ext>
                </a:extLst>
              </a:tr>
              <a:tr h="147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+mj-lt"/>
                        </a:rPr>
                        <a:t>12h30-13h30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50" dirty="0">
                          <a:effectLst/>
                          <a:latin typeface="+mj-lt"/>
                        </a:rPr>
                        <a:t>- Pause</a:t>
                      </a:r>
                      <a:r>
                        <a:rPr lang="fr-FR" sz="1050" baseline="0" dirty="0">
                          <a:effectLst/>
                          <a:latin typeface="+mj-lt"/>
                        </a:rPr>
                        <a:t> Repas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5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Protocole</a:t>
                      </a:r>
                      <a:r>
                        <a:rPr lang="fr-CD" sz="105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+ </a:t>
                      </a:r>
                      <a:r>
                        <a:rPr lang="fr-CD" sz="105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fr-CD" sz="105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traiteur</a:t>
                      </a:r>
                      <a:endParaRPr lang="fr-CD" sz="105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41763"/>
                  </a:ext>
                </a:extLst>
              </a:tr>
              <a:tr h="14959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5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Séquence</a:t>
                      </a:r>
                      <a:r>
                        <a:rPr lang="fr-CD" sz="105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4 : Travaux en commission</a:t>
                      </a:r>
                      <a:endParaRPr lang="fr-CD" sz="105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83818"/>
                  </a:ext>
                </a:extLst>
              </a:tr>
              <a:tr h="14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+mj-lt"/>
                        </a:rPr>
                        <a:t>13h30-16h30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+mj-lt"/>
                        </a:rPr>
                        <a:t>- Mise</a:t>
                      </a:r>
                      <a:r>
                        <a:rPr lang="fr-FR" sz="1050" baseline="0" dirty="0">
                          <a:effectLst/>
                          <a:latin typeface="+mj-lt"/>
                        </a:rPr>
                        <a:t> en place des commissions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5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Facilitateur +</a:t>
                      </a:r>
                      <a:r>
                        <a:rPr lang="fr-CD" sz="105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Modérateur</a:t>
                      </a:r>
                      <a:endParaRPr lang="fr-CD" sz="105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144215442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142365" y="2275901"/>
            <a:ext cx="14388823" cy="63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" y="-27681"/>
            <a:ext cx="1922855" cy="711456"/>
          </a:xfrm>
          <a:prstGeom prst="rect">
            <a:avLst/>
          </a:prstGeom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id="{E268B920-50F1-6921-67EE-C879A0E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575" y="62576"/>
            <a:ext cx="1469095" cy="53094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JOUR 1</a:t>
            </a:r>
          </a:p>
        </p:txBody>
      </p:sp>
    </p:spTree>
    <p:extLst>
      <p:ext uri="{BB962C8B-B14F-4D97-AF65-F5344CB8AC3E}">
        <p14:creationId xmlns:p14="http://schemas.microsoft.com/office/powerpoint/2010/main" val="4617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268B920-50F1-6921-67EE-C879A0E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825" y="57961"/>
            <a:ext cx="3137295" cy="530942"/>
          </a:xfrm>
          <a:solidFill>
            <a:srgbClr val="00B0F0"/>
          </a:solidFill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PROGRAMME</a:t>
            </a:r>
          </a:p>
        </p:txBody>
      </p:sp>
      <p:pic>
        <p:nvPicPr>
          <p:cNvPr id="3074" name="Picture 6" descr="Temps d'échange citoyen mardi 7 Novembre 2017 – Ardennes Allait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58" y="6969125"/>
            <a:ext cx="3568700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21358" y="10687050"/>
            <a:ext cx="3648075" cy="914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 CITOYEN AVEC  LA COMMUNAUTE UNIVERSITAIRE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398770"/>
              </p:ext>
            </p:extLst>
          </p:nvPr>
        </p:nvGraphicFramePr>
        <p:xfrm>
          <a:off x="132735" y="676767"/>
          <a:ext cx="8819537" cy="38628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1774">
                  <a:extLst>
                    <a:ext uri="{9D8B030D-6E8A-4147-A177-3AD203B41FA5}">
                      <a16:colId xmlns:a16="http://schemas.microsoft.com/office/drawing/2014/main" val="3236263946"/>
                    </a:ext>
                  </a:extLst>
                </a:gridCol>
                <a:gridCol w="591721">
                  <a:extLst>
                    <a:ext uri="{9D8B030D-6E8A-4147-A177-3AD203B41FA5}">
                      <a16:colId xmlns:a16="http://schemas.microsoft.com/office/drawing/2014/main" val="3501924143"/>
                    </a:ext>
                  </a:extLst>
                </a:gridCol>
                <a:gridCol w="3566496">
                  <a:extLst>
                    <a:ext uri="{9D8B030D-6E8A-4147-A177-3AD203B41FA5}">
                      <a16:colId xmlns:a16="http://schemas.microsoft.com/office/drawing/2014/main" val="3840318832"/>
                    </a:ext>
                  </a:extLst>
                </a:gridCol>
                <a:gridCol w="203336">
                  <a:extLst>
                    <a:ext uri="{9D8B030D-6E8A-4147-A177-3AD203B41FA5}">
                      <a16:colId xmlns:a16="http://schemas.microsoft.com/office/drawing/2014/main" val="4190312212"/>
                    </a:ext>
                  </a:extLst>
                </a:gridCol>
                <a:gridCol w="1606867">
                  <a:extLst>
                    <a:ext uri="{9D8B030D-6E8A-4147-A177-3AD203B41FA5}">
                      <a16:colId xmlns:a16="http://schemas.microsoft.com/office/drawing/2014/main" val="4157962293"/>
                    </a:ext>
                  </a:extLst>
                </a:gridCol>
                <a:gridCol w="1929343">
                  <a:extLst>
                    <a:ext uri="{9D8B030D-6E8A-4147-A177-3AD203B41FA5}">
                      <a16:colId xmlns:a16="http://schemas.microsoft.com/office/drawing/2014/main" val="4078870586"/>
                    </a:ext>
                  </a:extLst>
                </a:gridCol>
              </a:tblGrid>
              <a:tr h="200827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DEUXIÈME</a:t>
                      </a:r>
                      <a:r>
                        <a:rPr lang="fr-CD" sz="1000" b="1" baseline="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D" sz="10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JOUR </a:t>
                      </a:r>
                      <a:endParaRPr lang="fr-CD" sz="1000" b="1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effectLst/>
                        </a:rPr>
                        <a:t> 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33028010"/>
                  </a:ext>
                </a:extLst>
              </a:tr>
              <a:tr h="2008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Heure </a:t>
                      </a:r>
                      <a:endParaRPr lang="fr-CD" sz="1000" b="1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Activité </a:t>
                      </a:r>
                      <a:endParaRPr lang="fr-CD" sz="1000" b="1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Intervenant</a:t>
                      </a:r>
                      <a:endParaRPr lang="fr-CD" sz="1000" b="1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b="1" noProof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Lieu</a:t>
                      </a: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08265"/>
                  </a:ext>
                </a:extLst>
              </a:tr>
              <a:tr h="200827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Séquence</a:t>
                      </a:r>
                      <a:r>
                        <a:rPr lang="fr-CD" sz="1000" baseline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: Début des travaux en commission selon les axes stratégiques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041818"/>
                  </a:ext>
                </a:extLst>
              </a:tr>
              <a:tr h="353065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effectLst/>
                        </a:rPr>
                        <a:t>9h00 - 12h30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D" sz="10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Axe</a:t>
                      </a:r>
                      <a:r>
                        <a:rPr lang="fr-CD" sz="1000" b="0" i="0" u="none" strike="noStrike" cap="non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stratégique: 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«Réinvention des curricula pour des diplômés à fort pouvoir d’employabilité</a:t>
                      </a:r>
                      <a:r>
                        <a:rPr lang="fr-CD" sz="1000" b="0" i="1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?»</a:t>
                      </a:r>
                      <a:r>
                        <a:rPr lang="fr-CD" sz="10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Faculté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Médecine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4400970"/>
                  </a:ext>
                </a:extLst>
              </a:tr>
              <a:tr h="20082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Axe Stratégique 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«Université entreprenante et innovante</a:t>
                      </a:r>
                      <a:r>
                        <a:rPr lang="fr-CD" sz="1000" b="0" i="1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»</a:t>
                      </a:r>
                      <a:r>
                        <a:rPr lang="fr-CD" sz="10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Faculté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Droit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6690470"/>
                  </a:ext>
                </a:extLst>
              </a:tr>
              <a:tr h="37940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Axe stratégique 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«Recherche scientifique de nouvelle génération au service des défis des secteurs</a:t>
                      </a:r>
                      <a:r>
                        <a:rPr lang="fr-CD" sz="1000" b="0" i="1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»</a:t>
                      </a:r>
                      <a:r>
                        <a:rPr lang="fr-CD" sz="10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Faculté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lettres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4750109"/>
                  </a:ext>
                </a:extLst>
              </a:tr>
              <a:tr h="33988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effectLst/>
                        </a:rPr>
                        <a:t>Axe</a:t>
                      </a:r>
                      <a:r>
                        <a:rPr lang="fr-CD" sz="1000" baseline="0" noProof="0" dirty="0">
                          <a:effectLst/>
                        </a:rPr>
                        <a:t> stratégique</a:t>
                      </a:r>
                      <a:r>
                        <a:rPr lang="fr-CD" sz="1000" b="1" baseline="0" noProof="0" dirty="0">
                          <a:effectLst/>
                        </a:rPr>
                        <a:t>«</a:t>
                      </a:r>
                      <a:r>
                        <a:rPr lang="fr-CD" sz="1000" baseline="0" noProof="0" dirty="0">
                          <a:effectLst/>
                        </a:rPr>
                        <a:t> 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Faire de la communauté des </a:t>
                      </a:r>
                      <a:r>
                        <a:rPr lang="fr-CD" sz="1000" b="1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Alumnis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une force au profit de l’UNIKIN »</a:t>
                      </a: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Faculté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sciences Économiques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863393"/>
                  </a:ext>
                </a:extLst>
              </a:tr>
              <a:tr h="1043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effectLst/>
                        </a:rPr>
                        <a:t>Axe</a:t>
                      </a:r>
                      <a:r>
                        <a:rPr lang="fr-CD" sz="1000" baseline="0" noProof="0" dirty="0">
                          <a:effectLst/>
                        </a:rPr>
                        <a:t> stratégique: « 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Quels partenariats stratégiques à conclure pour l’émergence de l’UNIKIN ? »</a:t>
                      </a:r>
                      <a:endParaRPr lang="fr-CD" sz="1000" b="1" noProof="0" dirty="0"/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Faculté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polytechnique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143965"/>
                  </a:ext>
                </a:extLst>
              </a:tr>
              <a:tr h="15239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– Étudiant </a:t>
                      </a:r>
                      <a:r>
                        <a:rPr lang="fr-CD" sz="1000" noProof="0" dirty="0">
                          <a:effectLst/>
                        </a:rPr>
                        <a:t>Axe</a:t>
                      </a:r>
                      <a:r>
                        <a:rPr lang="fr-CD" sz="1000" baseline="0" noProof="0" dirty="0">
                          <a:effectLst/>
                        </a:rPr>
                        <a:t> stratégique: « 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Quel contrat UNIKIN – État – personnel ? »</a:t>
                      </a: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Faculté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agronomie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082880"/>
                  </a:ext>
                </a:extLst>
              </a:tr>
              <a:tr h="19189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effectLst/>
                        </a:rPr>
                        <a:t>Axe</a:t>
                      </a:r>
                      <a:r>
                        <a:rPr lang="fr-CD" sz="1000" baseline="0" noProof="0" dirty="0">
                          <a:effectLst/>
                        </a:rPr>
                        <a:t> stratégique: « 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Digitalisation et Numérisation de l’Université de Kinshasa »</a:t>
                      </a:r>
                      <a:endParaRPr lang="fr-CD" sz="1000" b="1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CD" sz="1000" noProof="0" dirty="0"/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CD" sz="1000" noProof="0" dirty="0"/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Faculté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Polyethnique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199873"/>
                  </a:ext>
                </a:extLst>
              </a:tr>
              <a:tr h="20082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baseline="0" noProof="0" dirty="0">
                          <a:effectLst/>
                        </a:rPr>
                        <a:t>Axe stratégique: « 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Plan de croissance géographique de l’UNIKIN »</a:t>
                      </a:r>
                      <a:endParaRPr lang="fr-CD" sz="1000" b="1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Faculté de Psychologie</a:t>
                      </a: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42154422"/>
                  </a:ext>
                </a:extLst>
              </a:tr>
              <a:tr h="15894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baseline="0" noProof="0" dirty="0">
                          <a:effectLst/>
                        </a:rPr>
                        <a:t>Axe stratégique: « 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Sécurité (prévention et gestion de risques) »</a:t>
                      </a:r>
                      <a:endParaRPr lang="fr-CD" sz="1000" b="1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École de santé publique</a:t>
                      </a: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285722"/>
                  </a:ext>
                </a:extLst>
              </a:tr>
              <a:tr h="1589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baseline="0" noProof="0" dirty="0">
                          <a:effectLst/>
                        </a:rPr>
                        <a:t>Axe stratégique: « </a:t>
                      </a:r>
                      <a:r>
                        <a:rPr lang="fr-CD" sz="10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Communication, Plaidoyer et responsabilité  sociétale des universités face à la population »</a:t>
                      </a:r>
                      <a:endParaRPr lang="fr-CD" sz="1000" b="1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 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Cliniques universitaires</a:t>
                      </a: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7578905"/>
                  </a:ext>
                </a:extLst>
              </a:tr>
              <a:tr h="209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effectLst/>
                        </a:rPr>
                        <a:t>12h30-13h30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effectLst/>
                        </a:rPr>
                        <a:t>Pause</a:t>
                      </a:r>
                      <a:r>
                        <a:rPr lang="fr-CD" sz="1000" baseline="0" noProof="0" dirty="0">
                          <a:effectLst/>
                        </a:rPr>
                        <a:t> Repas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noProof="0" dirty="0">
                          <a:effectLst/>
                        </a:rPr>
                        <a:t> Protocole</a:t>
                      </a:r>
                      <a:r>
                        <a:rPr lang="fr-CD" sz="1000" baseline="0" noProof="0" dirty="0">
                          <a:effectLst/>
                        </a:rPr>
                        <a:t> + </a:t>
                      </a:r>
                      <a:r>
                        <a:rPr lang="fr-CD" sz="1000" noProof="0" dirty="0">
                          <a:effectLst/>
                        </a:rPr>
                        <a:t>Service</a:t>
                      </a:r>
                      <a:r>
                        <a:rPr lang="fr-CD" sz="1000" baseline="0" noProof="0" dirty="0">
                          <a:effectLst/>
                        </a:rPr>
                        <a:t> traiteur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Club des résidents &amp; École de santé Publique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985723"/>
                  </a:ext>
                </a:extLst>
              </a:tr>
              <a:tr h="176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000" noProof="0" dirty="0">
                          <a:effectLst/>
                        </a:rPr>
                        <a:t>13h30-16h30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D" sz="1000" noProof="0" dirty="0">
                          <a:effectLst/>
                        </a:rPr>
                        <a:t>Plénière</a:t>
                      </a:r>
                      <a:r>
                        <a:rPr lang="fr-CD" sz="1000" baseline="0" noProof="0" dirty="0">
                          <a:effectLst/>
                        </a:rPr>
                        <a:t> et débat</a:t>
                      </a:r>
                      <a:endParaRPr lang="fr-CD" sz="1000" noProof="0" dirty="0">
                        <a:effectLst/>
                      </a:endParaRPr>
                    </a:p>
                  </a:txBody>
                  <a:tcPr marL="48334" marR="4833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0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Rapporteurs</a:t>
                      </a: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6292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64489" y="1620081"/>
            <a:ext cx="14388823" cy="63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3" y="-29902"/>
            <a:ext cx="1909916" cy="706669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E268B920-50F1-6921-67EE-C879A0E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730" y="56199"/>
            <a:ext cx="1469095" cy="53094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JOUR 2</a:t>
            </a:r>
          </a:p>
        </p:txBody>
      </p:sp>
    </p:spTree>
    <p:extLst>
      <p:ext uri="{BB962C8B-B14F-4D97-AF65-F5344CB8AC3E}">
        <p14:creationId xmlns:p14="http://schemas.microsoft.com/office/powerpoint/2010/main" val="7610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268B920-50F1-6921-67EE-C879A0E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825" y="206478"/>
            <a:ext cx="3137295" cy="530942"/>
          </a:xfrm>
          <a:solidFill>
            <a:srgbClr val="00B0F0"/>
          </a:solidFill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PROGRAMME</a:t>
            </a:r>
          </a:p>
        </p:txBody>
      </p:sp>
      <p:pic>
        <p:nvPicPr>
          <p:cNvPr id="3074" name="Picture 6" descr="Temps d'échange citoyen mardi 7 Novembre 2017 – Ardennes Allait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58" y="6969125"/>
            <a:ext cx="3568700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21358" y="10687050"/>
            <a:ext cx="3648075" cy="914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 CITOYEN AVEC  LA COMMUNAUTE UNIVERSITAIRE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191652"/>
              </p:ext>
            </p:extLst>
          </p:nvPr>
        </p:nvGraphicFramePr>
        <p:xfrm>
          <a:off x="439912" y="1241624"/>
          <a:ext cx="8349403" cy="19541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2817">
                  <a:extLst>
                    <a:ext uri="{9D8B030D-6E8A-4147-A177-3AD203B41FA5}">
                      <a16:colId xmlns:a16="http://schemas.microsoft.com/office/drawing/2014/main" val="3236263946"/>
                    </a:ext>
                  </a:extLst>
                </a:gridCol>
                <a:gridCol w="4410417">
                  <a:extLst>
                    <a:ext uri="{9D8B030D-6E8A-4147-A177-3AD203B41FA5}">
                      <a16:colId xmlns:a16="http://schemas.microsoft.com/office/drawing/2014/main" val="3840318832"/>
                    </a:ext>
                  </a:extLst>
                </a:gridCol>
                <a:gridCol w="2506169">
                  <a:extLst>
                    <a:ext uri="{9D8B030D-6E8A-4147-A177-3AD203B41FA5}">
                      <a16:colId xmlns:a16="http://schemas.microsoft.com/office/drawing/2014/main" val="2653796942"/>
                    </a:ext>
                  </a:extLst>
                </a:gridCol>
              </a:tblGrid>
              <a:tr h="19527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TROISIÈME</a:t>
                      </a:r>
                      <a:r>
                        <a:rPr lang="fr-FR" sz="11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JOUR </a:t>
                      </a:r>
                      <a:endParaRPr 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233028010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Heure </a:t>
                      </a:r>
                      <a:endParaRPr 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Activité </a:t>
                      </a:r>
                      <a:endParaRPr 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Intervenant</a:t>
                      </a:r>
                      <a:endParaRPr 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08265"/>
                  </a:ext>
                </a:extLst>
              </a:tr>
              <a:tr h="195273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Séquence</a:t>
                      </a:r>
                      <a:r>
                        <a:rPr lang="fr-CD" sz="1100" baseline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:Plénière: Présentation de la synthèse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717041818"/>
                  </a:ext>
                </a:extLst>
              </a:tr>
              <a:tr h="585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9h00 - 12h30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Préparation de la synthèse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de la synthèse</a:t>
                      </a: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Président</a:t>
                      </a:r>
                      <a:r>
                        <a:rPr lang="fr-CD" sz="11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et rapporteurs 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084400970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12h30 – 13h30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fr-FR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Pause Repas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effectLst/>
                        </a:rPr>
                        <a:t>Modérateur + protocole</a:t>
                      </a:r>
                      <a:r>
                        <a:rPr lang="fr-CD" sz="1100" baseline="0" noProof="0" dirty="0">
                          <a:effectLst/>
                        </a:rPr>
                        <a:t> +service traiteur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90470"/>
                  </a:ext>
                </a:extLst>
              </a:tr>
              <a:tr h="22850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1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Séquence</a:t>
                      </a:r>
                      <a:r>
                        <a:rPr lang="fr-CD" sz="110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 : Poursuite des travaux en plénière </a:t>
                      </a:r>
                      <a:endParaRPr lang="fr-CD" sz="110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1007127129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13h30-16h30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D" sz="110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Feedback du consultant et débat </a:t>
                      </a:r>
                      <a:endParaRPr lang="fr-FR" sz="1100" baseline="0" dirty="0">
                        <a:effectLst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Rapporteurs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50475010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64489" y="1620081"/>
            <a:ext cx="14388823" cy="63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" y="25257"/>
            <a:ext cx="2888874" cy="1068883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E268B920-50F1-6921-67EE-C879A0E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730" y="206478"/>
            <a:ext cx="1469095" cy="53094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JOUR 3</a:t>
            </a:r>
          </a:p>
        </p:txBody>
      </p:sp>
    </p:spTree>
    <p:extLst>
      <p:ext uri="{BB962C8B-B14F-4D97-AF65-F5344CB8AC3E}">
        <p14:creationId xmlns:p14="http://schemas.microsoft.com/office/powerpoint/2010/main" val="13368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268B920-50F1-6921-67EE-C879A0E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825" y="206478"/>
            <a:ext cx="3137295" cy="530942"/>
          </a:xfrm>
          <a:solidFill>
            <a:srgbClr val="00B0F0"/>
          </a:solidFill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PROGRAMME</a:t>
            </a:r>
          </a:p>
        </p:txBody>
      </p:sp>
      <p:pic>
        <p:nvPicPr>
          <p:cNvPr id="3074" name="Picture 6" descr="Temps d'échange citoyen mardi 7 Novembre 2017 – Ardennes Allait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58" y="6969125"/>
            <a:ext cx="3568700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21358" y="10687050"/>
            <a:ext cx="3648075" cy="914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 CITOYEN AVEC  LA COMMUNAUTE UNIVERSITAIRE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55267"/>
              </p:ext>
            </p:extLst>
          </p:nvPr>
        </p:nvGraphicFramePr>
        <p:xfrm>
          <a:off x="455386" y="1094140"/>
          <a:ext cx="8349403" cy="3259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2817">
                  <a:extLst>
                    <a:ext uri="{9D8B030D-6E8A-4147-A177-3AD203B41FA5}">
                      <a16:colId xmlns:a16="http://schemas.microsoft.com/office/drawing/2014/main" val="3236263946"/>
                    </a:ext>
                  </a:extLst>
                </a:gridCol>
                <a:gridCol w="4410417">
                  <a:extLst>
                    <a:ext uri="{9D8B030D-6E8A-4147-A177-3AD203B41FA5}">
                      <a16:colId xmlns:a16="http://schemas.microsoft.com/office/drawing/2014/main" val="3840318832"/>
                    </a:ext>
                  </a:extLst>
                </a:gridCol>
                <a:gridCol w="2506169">
                  <a:extLst>
                    <a:ext uri="{9D8B030D-6E8A-4147-A177-3AD203B41FA5}">
                      <a16:colId xmlns:a16="http://schemas.microsoft.com/office/drawing/2014/main" val="2653796942"/>
                    </a:ext>
                  </a:extLst>
                </a:gridCol>
              </a:tblGrid>
              <a:tr h="19527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QUATRIEME</a:t>
                      </a:r>
                      <a:r>
                        <a:rPr lang="fr-FR" sz="11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JOUR </a:t>
                      </a:r>
                      <a:endParaRPr 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233028010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Heure </a:t>
                      </a:r>
                      <a:endParaRPr 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Activité </a:t>
                      </a:r>
                      <a:endParaRPr 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Intervenant</a:t>
                      </a:r>
                      <a:endParaRPr lang="en-US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08265"/>
                  </a:ext>
                </a:extLst>
              </a:tr>
              <a:tr h="197404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Séquence</a:t>
                      </a:r>
                      <a:r>
                        <a:rPr lang="fr-CD" sz="1100" baseline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: P</a:t>
                      </a:r>
                      <a:r>
                        <a:rPr lang="fr-CD" sz="11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lénière</a:t>
                      </a:r>
                      <a:r>
                        <a:rPr lang="fr-CD" sz="11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: Réseau des </a:t>
                      </a:r>
                      <a:r>
                        <a:rPr lang="fr-CD" sz="11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Alumnis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717041818"/>
                  </a:ext>
                </a:extLst>
              </a:tr>
              <a:tr h="585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9h00 - 12h30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r>
                        <a:rPr lang="fr-FR" sz="11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Mot du Recteur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fr-F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Mise</a:t>
                      </a:r>
                      <a:r>
                        <a:rPr lang="fr-FR" sz="11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en place du réseau des </a:t>
                      </a:r>
                      <a:r>
                        <a:rPr lang="fr-FR" sz="11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Alumnis</a:t>
                      </a:r>
                      <a:r>
                        <a:rPr lang="fr-FR" sz="11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socle de visibilité et de développement 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Modérateur &amp; Facilitateur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084400970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12h30 – 13h30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P</a:t>
                      </a:r>
                      <a:r>
                        <a:rPr lang="fr-FR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ause Repas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effectLst/>
                        </a:rPr>
                        <a:t>Modérateur + protocole</a:t>
                      </a:r>
                      <a:r>
                        <a:rPr lang="fr-CD" sz="1100" baseline="0" noProof="0" dirty="0">
                          <a:effectLst/>
                        </a:rPr>
                        <a:t> +service traiteur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90470"/>
                  </a:ext>
                </a:extLst>
              </a:tr>
              <a:tr h="22850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1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Séquence</a:t>
                      </a:r>
                      <a:r>
                        <a:rPr lang="fr-CD" sz="110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2 : Mise en place des premiers chapitres des </a:t>
                      </a:r>
                      <a:r>
                        <a:rPr lang="fr-CD" sz="1100" b="0" i="0" u="none" strike="noStrike" cap="none" baseline="0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Alumnis</a:t>
                      </a:r>
                      <a:endParaRPr lang="fr-CD" sz="110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1007127129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13h30-15h30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Déclaration du Mont-</a:t>
                      </a:r>
                      <a:r>
                        <a:rPr lang="fr-FR" sz="11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Amba</a:t>
                      </a:r>
                      <a:endParaRPr lang="fr-FR" sz="11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Présentation des grandes</a:t>
                      </a:r>
                      <a:r>
                        <a:rPr lang="fr-FR" sz="11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lignes du plan stratégique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effectLst/>
                        </a:rPr>
                        <a:t>Facilitateur &amp; Modérateur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3504750109"/>
                  </a:ext>
                </a:extLst>
              </a:tr>
              <a:tr h="19527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1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Séquence</a:t>
                      </a:r>
                      <a:r>
                        <a:rPr lang="fr-CD" sz="110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3 : Cérémonie officielle de clôture </a:t>
                      </a:r>
                      <a:endParaRPr lang="fr-CD" sz="1100" b="0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83818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15h30-15h40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Mot de clôture de Monsieur le Recteur</a:t>
                      </a: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D" sz="1100" noProof="0" dirty="0">
                          <a:effectLst/>
                        </a:rPr>
                        <a:t>Modérateur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1442154422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15h30-16h00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dirty="0">
                          <a:effectLst/>
                        </a:rPr>
                        <a:t>-   Mot</a:t>
                      </a:r>
                      <a:r>
                        <a:rPr lang="fr-FR" sz="1100" baseline="0" dirty="0">
                          <a:effectLst/>
                        </a:rPr>
                        <a:t> de clôture de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Son Excellence Monsieur le Ministre de l’ESU ou son Représentant </a:t>
                      </a: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effectLst/>
                        </a:rPr>
                        <a:t>Modérateur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4227285722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16h00-16h30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- </a:t>
                      </a:r>
                      <a:r>
                        <a:rPr lang="fr-FR" sz="11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Exécution des hymnes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effectLst/>
                        </a:rPr>
                        <a:t>Modérateur 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2869203168"/>
                  </a:ext>
                </a:extLst>
              </a:tr>
              <a:tr h="195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16h30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Clôture</a:t>
                      </a:r>
                      <a:r>
                        <a:rPr lang="fr-FR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premiers états généraux de l’Université de Kinshasa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1100" noProof="0" dirty="0">
                          <a:effectLst/>
                        </a:rPr>
                        <a:t> Protocole</a:t>
                      </a:r>
                      <a:endParaRPr lang="fr-CD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4" marR="48334" marT="0" marB="0"/>
                </a:tc>
                <a:extLst>
                  <a:ext uri="{0D108BD9-81ED-4DB2-BD59-A6C34878D82A}">
                    <a16:rowId xmlns:a16="http://schemas.microsoft.com/office/drawing/2014/main" val="159698572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64489" y="1620081"/>
            <a:ext cx="14388823" cy="63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" y="25257"/>
            <a:ext cx="2888874" cy="1068883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E268B920-50F1-6921-67EE-C879A0E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730" y="206478"/>
            <a:ext cx="1469095" cy="53094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sz="2800" dirty="0">
                <a:solidFill>
                  <a:schemeClr val="bg1"/>
                </a:solidFill>
              </a:rPr>
              <a:t>JOUR 4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17920" y="4371723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LE DIRECTEUR DE CABINET</a:t>
            </a:r>
          </a:p>
          <a:p>
            <a:pPr algn="ctr"/>
            <a:r>
              <a:rPr lang="fr-FR" sz="1000" dirty="0"/>
              <a:t>NADEGE NGOMBE KABAMBA</a:t>
            </a:r>
          </a:p>
          <a:p>
            <a:pPr algn="ctr"/>
            <a:r>
              <a:rPr lang="fr-FR" sz="1000" i="1" dirty="0"/>
              <a:t>PROFESSEUR ORDINAIRE</a:t>
            </a:r>
          </a:p>
        </p:txBody>
      </p:sp>
    </p:spTree>
    <p:extLst>
      <p:ext uri="{BB962C8B-B14F-4D97-AF65-F5344CB8AC3E}">
        <p14:creationId xmlns:p14="http://schemas.microsoft.com/office/powerpoint/2010/main" val="35106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imple busines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691</Words>
  <Application>Microsoft Macintosh PowerPoint</Application>
  <PresentationFormat>Affichage à l'écran (16:9)</PresentationFormat>
  <Paragraphs>162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Calibri</vt:lpstr>
      <vt:lpstr>Roboto</vt:lpstr>
      <vt:lpstr>Arial</vt:lpstr>
      <vt:lpstr>Roboto Medium</vt:lpstr>
      <vt:lpstr>Simple business</vt:lpstr>
      <vt:lpstr>AGENDA</vt:lpstr>
      <vt:lpstr>PROGRAMME</vt:lpstr>
      <vt:lpstr>PROGRAMME</vt:lpstr>
      <vt:lpstr>PROGRAMME</vt:lpstr>
      <vt:lpstr>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HP</dc:creator>
  <cp:lastModifiedBy>dan cilumbu</cp:lastModifiedBy>
  <cp:revision>109</cp:revision>
  <cp:lastPrinted>2022-09-23T21:37:10Z</cp:lastPrinted>
  <dcterms:modified xsi:type="dcterms:W3CDTF">2022-10-16T20:58:36Z</dcterms:modified>
</cp:coreProperties>
</file>